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7" r:id="rId1"/>
    <p:sldMasterId id="2147483678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1" r:id="rId7"/>
    <p:sldId id="285" r:id="rId8"/>
    <p:sldId id="265" r:id="rId9"/>
    <p:sldId id="266" r:id="rId10"/>
    <p:sldId id="286" r:id="rId11"/>
    <p:sldId id="272" r:id="rId12"/>
    <p:sldId id="282" r:id="rId13"/>
    <p:sldId id="270" r:id="rId14"/>
    <p:sldId id="284" r:id="rId15"/>
    <p:sldId id="271" r:id="rId16"/>
    <p:sldId id="290" r:id="rId17"/>
    <p:sldId id="289" r:id="rId18"/>
    <p:sldId id="278" r:id="rId19"/>
    <p:sldId id="288" r:id="rId20"/>
    <p:sldId id="274" r:id="rId21"/>
    <p:sldId id="291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 snapToGrid="0" snapToObjects="1">
      <p:cViewPr>
        <p:scale>
          <a:sx n="114" d="100"/>
          <a:sy n="114" d="100"/>
        </p:scale>
        <p:origin x="47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http://nbviewer.jupyter.org/github/NeuroDataDesign/seelviz/blob/gh-pages/Tony/html/april30/s3617_to_ara3_regions.html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B0C02-1F23-3A43-AF53-4DFC200471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22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http://nbviewer.jupyter.org/github/NeuroDataDesign/seelviz/blob/gh-pages/Tony/html/april30/s3617_to_ara3_edgegraph.html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8673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http://nbviewer.jupyter.org/github/NeuroDataDesign/seelviz/blob/gh-pages/Tony/html/april30/s3617_to_ara3_density.html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41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7872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https://nbviewer.jupyter.org/github/NeuroDataDesign/seelviz/blob/gh-pages/Luke/s3617_SE_connectivity.html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6362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dirty="0" smtClean="0">
                <a:solidFill>
                  <a:srgbClr val="F3F3F3"/>
                </a:solidFill>
              </a:rPr>
              <a:t>Submit batch job:</a:t>
            </a:r>
          </a:p>
          <a:p>
            <a:pPr lvl="0"/>
            <a:r>
              <a:rPr lang="en-US" dirty="0" smtClean="0">
                <a:solidFill>
                  <a:srgbClr val="F3F3F3"/>
                </a:solidFill>
              </a:rPr>
              <a:t>python </a:t>
            </a:r>
            <a:r>
              <a:rPr lang="en-US" dirty="0" err="1" smtClean="0">
                <a:solidFill>
                  <a:srgbClr val="F3F3F3"/>
                </a:solidFill>
              </a:rPr>
              <a:t>create_job.py</a:t>
            </a:r>
            <a:r>
              <a:rPr lang="en-US" dirty="0" smtClean="0">
                <a:solidFill>
                  <a:srgbClr val="F3F3F3"/>
                </a:solidFill>
              </a:rPr>
              <a:t> --bucket </a:t>
            </a:r>
            <a:r>
              <a:rPr lang="en-US" dirty="0" err="1" smtClean="0">
                <a:solidFill>
                  <a:srgbClr val="F3F3F3"/>
                </a:solidFill>
              </a:rPr>
              <a:t>clviz</a:t>
            </a:r>
            <a:r>
              <a:rPr lang="en-US" dirty="0" smtClean="0">
                <a:solidFill>
                  <a:srgbClr val="F3F3F3"/>
                </a:solidFill>
              </a:rPr>
              <a:t>-bucket --credentials </a:t>
            </a:r>
            <a:r>
              <a:rPr lang="en-US" dirty="0" err="1" smtClean="0">
                <a:solidFill>
                  <a:srgbClr val="F3F3F3"/>
                </a:solidFill>
              </a:rPr>
              <a:t>accessKeys.csv</a:t>
            </a:r>
            <a:r>
              <a:rPr lang="en-US" dirty="0" smtClean="0">
                <a:solidFill>
                  <a:srgbClr val="F3F3F3"/>
                </a:solidFill>
              </a:rPr>
              <a:t> --token s3617_to_ara3</a:t>
            </a:r>
          </a:p>
          <a:p>
            <a:pPr lvl="0"/>
            <a:endParaRPr lang="en-US" dirty="0" smtClean="0">
              <a:solidFill>
                <a:srgbClr val="F3F3F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F3F3F3"/>
                </a:solidFill>
              </a:rPr>
              <a:t>Launch web service: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 err="1" smtClean="0">
                <a:solidFill>
                  <a:srgbClr val="F3F3F3"/>
                </a:solidFill>
              </a:rPr>
              <a:t>docker</a:t>
            </a:r>
            <a:r>
              <a:rPr lang="en-US" sz="1200" dirty="0" smtClean="0">
                <a:solidFill>
                  <a:srgbClr val="F3F3F3"/>
                </a:solidFill>
              </a:rPr>
              <a:t> run -it -p &lt;</a:t>
            </a:r>
            <a:r>
              <a:rPr lang="en-US" sz="1200" dirty="0" err="1" smtClean="0">
                <a:solidFill>
                  <a:srgbClr val="F3F3F3"/>
                </a:solidFill>
              </a:rPr>
              <a:t>local_port</a:t>
            </a:r>
            <a:r>
              <a:rPr lang="en-US" sz="1200" dirty="0" smtClean="0">
                <a:solidFill>
                  <a:srgbClr val="F3F3F3"/>
                </a:solidFill>
              </a:rPr>
              <a:t>&gt;:8070 --name web jliu118/</a:t>
            </a:r>
            <a:r>
              <a:rPr lang="en-US" sz="1200" dirty="0" err="1" smtClean="0">
                <a:solidFill>
                  <a:srgbClr val="F3F3F3"/>
                </a:solidFill>
              </a:rPr>
              <a:t>clarityweb:run</a:t>
            </a:r>
            <a:endParaRPr lang="en-US" dirty="0" smtClean="0">
              <a:solidFill>
                <a:srgbClr val="F3F3F3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947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497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9434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 r="14314" b="2129"/>
          <a:stretch/>
        </p:blipFill>
        <p:spPr>
          <a:xfrm>
            <a:off x="4524864" y="787400"/>
            <a:ext cx="7669634" cy="60556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2779425" y="2020631"/>
            <a:ext cx="9144000" cy="16414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96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/>
          <p:nvPr/>
        </p:nvSpPr>
        <p:spPr>
          <a:xfrm rot="10800000" flipH="1">
            <a:off x="-9041" y="6003561"/>
            <a:ext cx="12201041" cy="61459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39787" y="4367160"/>
            <a:ext cx="10515599" cy="8193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2"/>
          </p:nvPr>
        </p:nvSpPr>
        <p:spPr>
          <a:xfrm>
            <a:off x="839787" y="987425"/>
            <a:ext cx="10515599" cy="33797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3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39787" y="5186516"/>
            <a:ext cx="10514011" cy="682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3534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839787" y="4489398"/>
            <a:ext cx="10514011" cy="15018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446212" y="365125"/>
            <a:ext cx="9302752" cy="2992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4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720643" y="3365557"/>
            <a:ext cx="8752299" cy="54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838200" y="4501728"/>
            <a:ext cx="10512423" cy="14894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111044" y="786824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Corbel"/>
              <a:buNone/>
            </a:pPr>
            <a:r>
              <a:rPr lang="en-US" sz="8000" b="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10437811" y="2743200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Corbel"/>
              <a:buNone/>
            </a:pPr>
            <a:r>
              <a:rPr lang="en-US" sz="8000" b="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</a:p>
        </p:txBody>
      </p:sp>
      <p:sp>
        <p:nvSpPr>
          <p:cNvPr id="100" name="Shape 100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839787" y="2326966"/>
            <a:ext cx="10515599" cy="2511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39787" y="4850580"/>
            <a:ext cx="10514011" cy="11406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337282" y="1885950"/>
            <a:ext cx="2946865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1356798" y="2571750"/>
            <a:ext cx="2927350" cy="3589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3"/>
          </p:nvPr>
        </p:nvSpPr>
        <p:spPr>
          <a:xfrm>
            <a:off x="4587994" y="188595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4"/>
          </p:nvPr>
        </p:nvSpPr>
        <p:spPr>
          <a:xfrm>
            <a:off x="4577441" y="2571750"/>
            <a:ext cx="2946793" cy="3589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5"/>
          </p:nvPr>
        </p:nvSpPr>
        <p:spPr>
          <a:xfrm>
            <a:off x="7829035" y="1885950"/>
            <a:ext cx="293211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6"/>
          </p:nvPr>
        </p:nvSpPr>
        <p:spPr>
          <a:xfrm>
            <a:off x="7829035" y="2571750"/>
            <a:ext cx="2932112" cy="3589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332084" y="4297503"/>
            <a:ext cx="2940049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pic" idx="2"/>
          </p:nvPr>
        </p:nvSpPr>
        <p:spPr>
          <a:xfrm>
            <a:off x="1332084" y="2256353"/>
            <a:ext cx="2940049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45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1332084" y="4873764"/>
            <a:ext cx="2940049" cy="659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4"/>
          </p:nvPr>
        </p:nvSpPr>
        <p:spPr>
          <a:xfrm>
            <a:off x="4568996" y="4297503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pic" idx="5"/>
          </p:nvPr>
        </p:nvSpPr>
        <p:spPr>
          <a:xfrm>
            <a:off x="4568996" y="2256353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45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6"/>
          </p:nvPr>
        </p:nvSpPr>
        <p:spPr>
          <a:xfrm>
            <a:off x="4567644" y="4873764"/>
            <a:ext cx="2934406" cy="659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7"/>
          </p:nvPr>
        </p:nvSpPr>
        <p:spPr>
          <a:xfrm>
            <a:off x="7804321" y="4297503"/>
            <a:ext cx="293211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pic" idx="8"/>
          </p:nvPr>
        </p:nvSpPr>
        <p:spPr>
          <a:xfrm>
            <a:off x="7804321" y="2256353"/>
            <a:ext cx="2932112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45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9"/>
          </p:nvPr>
        </p:nvSpPr>
        <p:spPr>
          <a:xfrm>
            <a:off x="7804196" y="4873762"/>
            <a:ext cx="2935996" cy="659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4061231" y="-1115605"/>
            <a:ext cx="4351338" cy="1023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2958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ctrTitle"/>
          </p:nvPr>
        </p:nvSpPr>
        <p:spPr>
          <a:xfrm>
            <a:off x="415611" y="992766"/>
            <a:ext cx="11360700" cy="27369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6900"/>
            </a:lvl1pPr>
            <a:lvl2pPr lvl="1" algn="ctr" rtl="0">
              <a:spcBef>
                <a:spcPts val="0"/>
              </a:spcBef>
              <a:buSzPct val="100000"/>
              <a:defRPr sz="6900"/>
            </a:lvl2pPr>
            <a:lvl3pPr lvl="2" algn="ctr" rtl="0">
              <a:spcBef>
                <a:spcPts val="0"/>
              </a:spcBef>
              <a:buSzPct val="100000"/>
              <a:defRPr sz="6900"/>
            </a:lvl3pPr>
            <a:lvl4pPr lvl="3" algn="ctr" rtl="0">
              <a:spcBef>
                <a:spcPts val="0"/>
              </a:spcBef>
              <a:buSzPct val="100000"/>
              <a:defRPr sz="6900"/>
            </a:lvl4pPr>
            <a:lvl5pPr lvl="4" algn="ctr" rtl="0">
              <a:spcBef>
                <a:spcPts val="0"/>
              </a:spcBef>
              <a:buSzPct val="100000"/>
              <a:defRPr sz="6900"/>
            </a:lvl5pPr>
            <a:lvl6pPr lvl="5" algn="ctr" rtl="0">
              <a:spcBef>
                <a:spcPts val="0"/>
              </a:spcBef>
              <a:buSzPct val="100000"/>
              <a:defRPr sz="6900"/>
            </a:lvl6pPr>
            <a:lvl7pPr lvl="6" algn="ctr" rtl="0">
              <a:spcBef>
                <a:spcPts val="0"/>
              </a:spcBef>
              <a:buSzPct val="100000"/>
              <a:defRPr sz="6900"/>
            </a:lvl7pPr>
            <a:lvl8pPr lvl="7" algn="ctr" rtl="0">
              <a:spcBef>
                <a:spcPts val="0"/>
              </a:spcBef>
              <a:buSzPct val="100000"/>
              <a:defRPr sz="6900"/>
            </a:lvl8pPr>
            <a:lvl9pPr lvl="8" algn="ctr" rtl="0">
              <a:spcBef>
                <a:spcPts val="0"/>
              </a:spcBef>
              <a:buSzPct val="100000"/>
              <a:defRPr sz="6900"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7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26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rtl="0">
              <a:spcBef>
                <a:spcPts val="0"/>
              </a:spcBef>
              <a:buSzPct val="100000"/>
              <a:defRPr sz="3200"/>
            </a:lvl1pPr>
            <a:lvl2pPr lvl="1" rtl="0">
              <a:spcBef>
                <a:spcPts val="0"/>
              </a:spcBef>
              <a:buSzPct val="100000"/>
              <a:defRPr sz="3200"/>
            </a:lvl2pPr>
            <a:lvl3pPr lvl="2" rtl="0">
              <a:spcBef>
                <a:spcPts val="0"/>
              </a:spcBef>
              <a:buSzPct val="100000"/>
              <a:defRPr sz="3200"/>
            </a:lvl3pPr>
            <a:lvl4pPr lvl="3" rtl="0">
              <a:spcBef>
                <a:spcPts val="0"/>
              </a:spcBef>
              <a:buSzPct val="100000"/>
              <a:defRPr sz="3200"/>
            </a:lvl4pPr>
            <a:lvl5pPr lvl="4" rtl="0">
              <a:spcBef>
                <a:spcPts val="0"/>
              </a:spcBef>
              <a:buSzPct val="100000"/>
              <a:defRPr sz="3200"/>
            </a:lvl5pPr>
            <a:lvl6pPr lvl="5" rtl="0">
              <a:spcBef>
                <a:spcPts val="0"/>
              </a:spcBef>
              <a:buSzPct val="100000"/>
              <a:defRPr sz="3200"/>
            </a:lvl6pPr>
            <a:lvl7pPr lvl="6" rtl="0">
              <a:spcBef>
                <a:spcPts val="0"/>
              </a:spcBef>
              <a:buSzPct val="100000"/>
              <a:defRPr sz="3200"/>
            </a:lvl7pPr>
            <a:lvl8pPr lvl="7" rtl="0">
              <a:spcBef>
                <a:spcPts val="0"/>
              </a:spcBef>
              <a:buSzPct val="100000"/>
              <a:defRPr sz="3200"/>
            </a:lvl8pPr>
            <a:lvl9pPr lvl="8" rtl="0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653666" y="600200"/>
            <a:ext cx="8490300" cy="54543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rtl="0">
              <a:spcBef>
                <a:spcPts val="0"/>
              </a:spcBef>
              <a:buSzPct val="100000"/>
              <a:defRPr sz="6400"/>
            </a:lvl1pPr>
            <a:lvl2pPr lvl="1" rtl="0">
              <a:spcBef>
                <a:spcPts val="0"/>
              </a:spcBef>
              <a:buSzPct val="100000"/>
              <a:defRPr sz="6400"/>
            </a:lvl2pPr>
            <a:lvl3pPr lvl="2" rtl="0">
              <a:spcBef>
                <a:spcPts val="0"/>
              </a:spcBef>
              <a:buSzPct val="100000"/>
              <a:defRPr sz="6400"/>
            </a:lvl3pPr>
            <a:lvl4pPr lvl="3" rtl="0">
              <a:spcBef>
                <a:spcPts val="0"/>
              </a:spcBef>
              <a:buSzPct val="100000"/>
              <a:defRPr sz="6400"/>
            </a:lvl4pPr>
            <a:lvl5pPr lvl="4" rtl="0">
              <a:spcBef>
                <a:spcPts val="0"/>
              </a:spcBef>
              <a:buSzPct val="100000"/>
              <a:defRPr sz="6400"/>
            </a:lvl5pPr>
            <a:lvl6pPr lvl="5" rtl="0">
              <a:spcBef>
                <a:spcPts val="0"/>
              </a:spcBef>
              <a:buSzPct val="100000"/>
              <a:defRPr sz="6400"/>
            </a:lvl6pPr>
            <a:lvl7pPr lvl="6" rtl="0">
              <a:spcBef>
                <a:spcPts val="0"/>
              </a:spcBef>
              <a:buSzPct val="100000"/>
              <a:defRPr sz="6400"/>
            </a:lvl7pPr>
            <a:lvl8pPr lvl="7" rtl="0">
              <a:spcBef>
                <a:spcPts val="0"/>
              </a:spcBef>
              <a:buSzPct val="100000"/>
              <a:defRPr sz="6400"/>
            </a:lvl8pPr>
            <a:lvl9pPr lvl="8" rtl="0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6096000" y="-166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5600"/>
            </a:lvl1pPr>
            <a:lvl2pPr lvl="1" algn="ctr" rtl="0">
              <a:spcBef>
                <a:spcPts val="0"/>
              </a:spcBef>
              <a:buSzPct val="100000"/>
              <a:defRPr sz="5600"/>
            </a:lvl2pPr>
            <a:lvl3pPr lvl="2" algn="ctr" rtl="0">
              <a:spcBef>
                <a:spcPts val="0"/>
              </a:spcBef>
              <a:buSzPct val="100000"/>
              <a:defRPr sz="5600"/>
            </a:lvl3pPr>
            <a:lvl4pPr lvl="3" algn="ctr" rtl="0">
              <a:spcBef>
                <a:spcPts val="0"/>
              </a:spcBef>
              <a:buSzPct val="100000"/>
              <a:defRPr sz="5600"/>
            </a:lvl4pPr>
            <a:lvl5pPr lvl="4" algn="ctr" rtl="0">
              <a:spcBef>
                <a:spcPts val="0"/>
              </a:spcBef>
              <a:buSzPct val="100000"/>
              <a:defRPr sz="5600"/>
            </a:lvl5pPr>
            <a:lvl6pPr lvl="5" algn="ctr" rtl="0">
              <a:spcBef>
                <a:spcPts val="0"/>
              </a:spcBef>
              <a:buSzPct val="100000"/>
              <a:defRPr sz="5600"/>
            </a:lvl6pPr>
            <a:lvl7pPr lvl="6" algn="ctr" rtl="0">
              <a:spcBef>
                <a:spcPts val="0"/>
              </a:spcBef>
              <a:buSzPct val="100000"/>
              <a:defRPr sz="5600"/>
            </a:lvl7pPr>
            <a:lvl8pPr lvl="7" algn="ctr" rtl="0">
              <a:spcBef>
                <a:spcPts val="0"/>
              </a:spcBef>
              <a:buSzPct val="100000"/>
              <a:defRPr sz="5600"/>
            </a:lvl8pPr>
            <a:lvl9pPr lvl="8" algn="ctr" rtl="0">
              <a:spcBef>
                <a:spcPts val="0"/>
              </a:spcBef>
              <a:buSzPct val="100000"/>
              <a:defRPr sz="5600"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415600" y="5640766"/>
            <a:ext cx="7998300" cy="8067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16000"/>
            </a:lvl1pPr>
            <a:lvl2pPr lvl="1" algn="ctr" rtl="0">
              <a:spcBef>
                <a:spcPts val="0"/>
              </a:spcBef>
              <a:buSzPct val="100000"/>
              <a:defRPr sz="16000"/>
            </a:lvl2pPr>
            <a:lvl3pPr lvl="2" algn="ctr" rtl="0">
              <a:spcBef>
                <a:spcPts val="0"/>
              </a:spcBef>
              <a:buSzPct val="100000"/>
              <a:defRPr sz="16000"/>
            </a:lvl3pPr>
            <a:lvl4pPr lvl="3" algn="ctr" rtl="0">
              <a:spcBef>
                <a:spcPts val="0"/>
              </a:spcBef>
              <a:buSzPct val="100000"/>
              <a:defRPr sz="16000"/>
            </a:lvl4pPr>
            <a:lvl5pPr lvl="4" algn="ctr" rtl="0">
              <a:spcBef>
                <a:spcPts val="0"/>
              </a:spcBef>
              <a:buSzPct val="100000"/>
              <a:defRPr sz="16000"/>
            </a:lvl5pPr>
            <a:lvl6pPr lvl="5" algn="ctr" rtl="0">
              <a:spcBef>
                <a:spcPts val="0"/>
              </a:spcBef>
              <a:buSzPct val="100000"/>
              <a:defRPr sz="16000"/>
            </a:lvl6pPr>
            <a:lvl7pPr lvl="6" algn="ctr" rtl="0">
              <a:spcBef>
                <a:spcPts val="0"/>
              </a:spcBef>
              <a:buSzPct val="100000"/>
              <a:defRPr sz="16000"/>
            </a:lvl7pPr>
            <a:lvl8pPr lvl="7" algn="ctr" rtl="0">
              <a:spcBef>
                <a:spcPts val="0"/>
              </a:spcBef>
              <a:buSzPct val="100000"/>
              <a:defRPr sz="16000"/>
            </a:lvl8pPr>
            <a:lvl9pPr lvl="8" algn="ctr" rtl="0">
              <a:spcBef>
                <a:spcPts val="0"/>
              </a:spcBef>
              <a:buSzPct val="100000"/>
              <a:defRPr sz="16000"/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15600" y="4202966"/>
            <a:ext cx="11360700" cy="17343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24864" y="787400"/>
            <a:ext cx="8950959" cy="618743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854532" y="2365410"/>
            <a:ext cx="9144000" cy="16414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96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/>
          <p:nvPr/>
        </p:nvSpPr>
        <p:spPr>
          <a:xfrm rot="10800000" flipH="1">
            <a:off x="-9041" y="6003561"/>
            <a:ext cx="12201041" cy="61459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900" cy="43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/>
          <p:nvPr/>
        </p:nvSpPr>
        <p:spPr>
          <a:xfrm rot="10800000" flipH="1">
            <a:off x="0" y="6558159"/>
            <a:ext cx="12201000" cy="52500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5025215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6319839" y="1825625"/>
            <a:ext cx="503395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08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08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08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20000" y="1681163"/>
            <a:ext cx="5025215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1120000" y="2505075"/>
            <a:ext cx="5025215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6319839" y="1681163"/>
            <a:ext cx="5035548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6319839" y="2505075"/>
            <a:ext cx="5035548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1120000" y="2057400"/>
            <a:ext cx="3652024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3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120000" y="2057400"/>
            <a:ext cx="3652024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7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79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DataDesign/seelviz/wiki/ClarityViz-version-1.0.1-(updated-April-17,-2017)#get_regions" TargetMode="External"/><Relationship Id="rId4" Type="http://schemas.openxmlformats.org/officeDocument/2006/relationships/hyperlink" Target="https://github.com/NeuroDataDesign/seelviz/wiki/ClarityViz-version-1.0.1-(updated-April-17,-2017)#generate_region_graph" TargetMode="External"/><Relationship Id="rId5" Type="http://schemas.openxmlformats.org/officeDocument/2006/relationships/hyperlink" Target="http://nbviewer.jupyter.org/github/NeuroDataDesign/seelviz/blob/gh-pages/Tony/html/april30/s3617_to_ara3_regions.html" TargetMode="External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DataDesign/seelviz/wiki/ClarityViz-version-1.0.1-(updated-April-17,-2017)#create_graph" TargetMode="External"/><Relationship Id="rId4" Type="http://schemas.openxmlformats.org/officeDocument/2006/relationships/hyperlink" Target="https://github.com/NeuroDataDesign/seelviz/wiki/ClarityViz-version-1.0.1-(updated-April-17,-2017)#plot_graphml3d" TargetMode="External"/><Relationship Id="rId5" Type="http://schemas.openxmlformats.org/officeDocument/2006/relationships/hyperlink" Target="http://nbviewer.jupyter.org/github/NeuroDataDesign/seelviz/blob/gh-pages/Tony/html/april30/s3617_to_ara3_edgegraph.html" TargetMode="External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nbviewer.jupyter.org/github/NeuroDataDesign/seelviz/blob/gh-pages/Tony/html/april30/s3617_to_ara3_density_heatmap.html" TargetMode="External"/><Relationship Id="rId4" Type="http://schemas.openxmlformats.org/officeDocument/2006/relationships/hyperlink" Target="https://github.com/NeuroDataDesign/seelviz/wiki/ClarityViz-version-1.0.1-(updated-April-17,-2017)#generate_density_graph" TargetMode="External"/><Relationship Id="rId5" Type="http://schemas.openxmlformats.org/officeDocument/2006/relationships/hyperlink" Target="http://nbviewer.jupyter.org/github/NeuroDataDesign/seelviz/blob/gh-pages/Tony/html/april30/s3617_to_ara3_density.html" TargetMode="External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NeuroDataDesign/seelviz/blob/gh-pages/Luke/s3617_SE_connectivity.html" TargetMode="External"/><Relationship Id="rId4" Type="http://schemas.openxmlformats.org/officeDocument/2006/relationships/hyperlink" Target="https://nbviewer.jupyter.org/github/NeuroDataDesign/seelviz/blob/gh-pages/Luke/s3617_SE_sklearn.html" TargetMode="Externa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DataDesign/seelviz/wiki/ClarityViz-version-1.0.1-(updated-April-17,-2017)#generate-structure-tensor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s://github.com/NeuroDataDesign/seelviz/wiki/ClarityViz-version-1.0.1-(updated-April-17,-2017)#apply_clahe" TargetMode="External"/><Relationship Id="rId6" Type="http://schemas.openxmlformats.org/officeDocument/2006/relationships/hyperlink" Target="https://github.com/NeuroDataDesign/seelviz/wiki/ClarityViz-version-1.0.1-(updated-April-17,-2017)#downsample" TargetMode="External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github.com/NeuroDataDesign/seelviz/wiki/ClarityViz-version-1.0.1-(updated-April-17,-2017)#apply_clahe" TargetMode="External"/><Relationship Id="rId6" Type="http://schemas.openxmlformats.org/officeDocument/2006/relationships/hyperlink" Target="https://github.com/NeuroDataDesign/seelviz/wiki/ClarityViz-version-1.0.1-(updated-April-17,-2017)#downsample" TargetMode="External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ctrTitle"/>
          </p:nvPr>
        </p:nvSpPr>
        <p:spPr>
          <a:xfrm>
            <a:off x="0" y="389850"/>
            <a:ext cx="7573200" cy="16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486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Clviz – Clarity analysis and visualization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935325" y="5996066"/>
            <a:ext cx="3074538" cy="6145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r>
              <a:rPr lang="en-US" sz="222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Albert Lee, Jon Liu, Tony Sun, Luke Zhu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8926642" y="6052278"/>
            <a:ext cx="3265357" cy="5021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8282E"/>
              </a:buClr>
              <a:buSzPct val="25000"/>
              <a:buFont typeface="Arial"/>
              <a:buNone/>
            </a:pPr>
            <a:r>
              <a:rPr lang="en-US" sz="1800" b="0" i="0" u="none" strike="noStrike" cap="none">
                <a:solidFill>
                  <a:srgbClr val="28282E"/>
                </a:solidFill>
                <a:latin typeface="Arial"/>
                <a:ea typeface="Arial"/>
                <a:cs typeface="Arial"/>
                <a:sym typeface="Arial"/>
              </a:rPr>
              <a:t>Email: alee156@jhu.edu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Interactive 3D Plot of </a:t>
            </a:r>
            <a:r>
              <a:rPr lang="en-US" dirty="0" smtClean="0"/>
              <a:t>Brightest Points with Atlas Regions (s3617</a:t>
            </a:r>
            <a:r>
              <a:rPr lang="en-US" dirty="0"/>
              <a:t>)</a:t>
            </a:r>
          </a:p>
        </p:txBody>
      </p: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sp>
        <p:nvSpPr>
          <p:cNvPr id="357" name="Shape 357"/>
          <p:cNvSpPr txBox="1"/>
          <p:nvPr/>
        </p:nvSpPr>
        <p:spPr>
          <a:xfrm>
            <a:off x="8788000" y="1843225"/>
            <a:ext cx="3257700" cy="4155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700" dirty="0">
                <a:solidFill>
                  <a:srgbClr val="A6BCD7"/>
                </a:solidFill>
              </a:rPr>
              <a:t>Inputs:  </a:t>
            </a:r>
            <a:r>
              <a:rPr lang="en-US" sz="1700" dirty="0" smtClean="0">
                <a:solidFill>
                  <a:srgbClr val="A6BCD7"/>
                </a:solidFill>
              </a:rPr>
              <a:t>Atlas registered bright points</a:t>
            </a:r>
            <a:endParaRPr lang="en-US" sz="17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700" dirty="0">
                <a:solidFill>
                  <a:srgbClr val="A6BCD7"/>
                </a:solidFill>
              </a:rPr>
              <a:t>Outputs:  </a:t>
            </a:r>
            <a:r>
              <a:rPr lang="en-US" sz="1700" dirty="0" smtClean="0">
                <a:solidFill>
                  <a:srgbClr val="A6BCD7"/>
                </a:solidFill>
              </a:rPr>
              <a:t>Region graph</a:t>
            </a:r>
            <a:endParaRPr lang="en-US" sz="17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7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>
                <a:solidFill>
                  <a:srgbClr val="A6BCD7"/>
                </a:solidFill>
              </a:rPr>
              <a:t>Each dot is one </a:t>
            </a:r>
            <a:r>
              <a:rPr lang="en-US" sz="1700" dirty="0" smtClean="0">
                <a:solidFill>
                  <a:srgbClr val="A6BCD7"/>
                </a:solidFill>
              </a:rPr>
              <a:t>of 10,000 </a:t>
            </a:r>
            <a:r>
              <a:rPr lang="en-US" sz="1700" dirty="0">
                <a:solidFill>
                  <a:srgbClr val="A6BCD7"/>
                </a:solidFill>
              </a:rPr>
              <a:t>brightest points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 smtClean="0">
                <a:solidFill>
                  <a:srgbClr val="A6BCD7"/>
                </a:solidFill>
              </a:rPr>
              <a:t>Color is region, can interactively toggle regions</a:t>
            </a:r>
            <a:endParaRPr lang="en-US" sz="17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 err="1">
                <a:solidFill>
                  <a:srgbClr val="A6BCD7"/>
                </a:solidFill>
              </a:rPr>
              <a:t>Mousing</a:t>
            </a:r>
            <a:r>
              <a:rPr lang="en-US" sz="1700" dirty="0">
                <a:solidFill>
                  <a:srgbClr val="A6BCD7"/>
                </a:solidFill>
              </a:rPr>
              <a:t> over dot provides region name and 3D coordinate (in ARA space)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>
                <a:solidFill>
                  <a:srgbClr val="A6BCD7"/>
                </a:solidFill>
              </a:rPr>
              <a:t>Links to documentation: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1700" u="sng" dirty="0">
                <a:solidFill>
                  <a:schemeClr val="hlink"/>
                </a:solidFill>
                <a:hlinkClick r:id="rId3"/>
              </a:rPr>
              <a:t>Generating region CSV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1700" u="sng" dirty="0">
                <a:solidFill>
                  <a:schemeClr val="hlink"/>
                </a:solidFill>
                <a:hlinkClick r:id="rId4"/>
              </a:rPr>
              <a:t>Plotting region graph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u="sng" dirty="0">
                <a:solidFill>
                  <a:schemeClr val="hlink"/>
                </a:solidFill>
                <a:hlinkClick r:id="rId5"/>
              </a:rPr>
              <a:t>Link to interactive plot in cloud</a:t>
            </a:r>
          </a:p>
        </p:txBody>
      </p:sp>
      <p:pic>
        <p:nvPicPr>
          <p:cNvPr id="358" name="Shape 358" descr="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843225"/>
            <a:ext cx="8483198" cy="441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Interactive 3D Plot of Epsilon </a:t>
            </a:r>
            <a:r>
              <a:rPr lang="en-US" dirty="0"/>
              <a:t>Ball </a:t>
            </a:r>
            <a:r>
              <a:rPr lang="en-US" dirty="0" smtClean="0"/>
              <a:t>Connected Graph (s3617</a:t>
            </a:r>
            <a:r>
              <a:rPr lang="en-US" dirty="0"/>
              <a:t>)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sp>
        <p:nvSpPr>
          <p:cNvPr id="339" name="Shape 339"/>
          <p:cNvSpPr txBox="1"/>
          <p:nvPr/>
        </p:nvSpPr>
        <p:spPr>
          <a:xfrm>
            <a:off x="7828156" y="1905700"/>
            <a:ext cx="4217544" cy="41466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Inputs: </a:t>
            </a:r>
            <a:r>
              <a:rPr lang="en-US" sz="2000" dirty="0" smtClean="0">
                <a:solidFill>
                  <a:srgbClr val="A6BCD7"/>
                </a:solidFill>
              </a:rPr>
              <a:t> brightest points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Outputs: </a:t>
            </a:r>
            <a:r>
              <a:rPr lang="en-US" sz="2000" dirty="0" smtClean="0">
                <a:solidFill>
                  <a:srgbClr val="A6BCD7"/>
                </a:solidFill>
              </a:rPr>
              <a:t> epsilon ball graph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Each </a:t>
            </a:r>
            <a:r>
              <a:rPr lang="en-US" sz="2000" dirty="0" smtClean="0">
                <a:solidFill>
                  <a:srgbClr val="A6BCD7"/>
                </a:solidFill>
              </a:rPr>
              <a:t>point is </a:t>
            </a:r>
            <a:r>
              <a:rPr lang="en-US" sz="2000" dirty="0">
                <a:solidFill>
                  <a:srgbClr val="A6BCD7"/>
                </a:solidFill>
              </a:rPr>
              <a:t>one </a:t>
            </a:r>
            <a:r>
              <a:rPr lang="en-US" sz="2000" dirty="0" smtClean="0">
                <a:solidFill>
                  <a:srgbClr val="A6BCD7"/>
                </a:solidFill>
              </a:rPr>
              <a:t>of 10,000 </a:t>
            </a:r>
            <a:r>
              <a:rPr lang="en-US" sz="2000" dirty="0">
                <a:solidFill>
                  <a:srgbClr val="A6BCD7"/>
                </a:solidFill>
              </a:rPr>
              <a:t>brightest points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Each </a:t>
            </a:r>
            <a:r>
              <a:rPr lang="en-US" sz="2000" dirty="0" smtClean="0">
                <a:solidFill>
                  <a:srgbClr val="A6BCD7"/>
                </a:solidFill>
              </a:rPr>
              <a:t>bright point is </a:t>
            </a:r>
            <a:r>
              <a:rPr lang="en-US" sz="2000" dirty="0">
                <a:solidFill>
                  <a:srgbClr val="A6BCD7"/>
                </a:solidFill>
              </a:rPr>
              <a:t>a </a:t>
            </a:r>
            <a:r>
              <a:rPr lang="en-US" sz="2000" dirty="0" smtClean="0">
                <a:solidFill>
                  <a:srgbClr val="A6BCD7"/>
                </a:solidFill>
              </a:rPr>
              <a:t>vertex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 smtClean="0">
                <a:solidFill>
                  <a:srgbClr val="A6BCD7"/>
                </a:solidFill>
              </a:rPr>
              <a:t>Edges determined by </a:t>
            </a:r>
            <a:r>
              <a:rPr lang="en-US" sz="2000" dirty="0">
                <a:solidFill>
                  <a:srgbClr val="A6BCD7"/>
                </a:solidFill>
              </a:rPr>
              <a:t>epsilon </a:t>
            </a:r>
            <a:r>
              <a:rPr lang="en-US" sz="2000" dirty="0" smtClean="0">
                <a:solidFill>
                  <a:srgbClr val="A6BCD7"/>
                </a:solidFill>
              </a:rPr>
              <a:t>radii</a:t>
            </a:r>
            <a:endParaRPr lang="en-US"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 smtClean="0">
                <a:solidFill>
                  <a:srgbClr val="A6BCD7"/>
                </a:solidFill>
              </a:rPr>
              <a:t>Adjacency matrix useful later for connectivity</a:t>
            </a:r>
            <a:endParaRPr lang="en-US"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Links to documentation: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Generating graphML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2000" u="sng" dirty="0">
                <a:solidFill>
                  <a:schemeClr val="hlink"/>
                </a:solidFill>
                <a:hlinkClick r:id="rId4"/>
              </a:rPr>
              <a:t>Plotting edge graph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u="sng" dirty="0">
                <a:solidFill>
                  <a:schemeClr val="hlink"/>
                </a:solidFill>
                <a:hlinkClick r:id="rId5"/>
              </a:rPr>
              <a:t>Link to interactive plot in cloud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5750" y="1905700"/>
            <a:ext cx="4239837" cy="449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Interactive 3D Plot of </a:t>
            </a:r>
            <a:r>
              <a:rPr lang="en-US" dirty="0" smtClean="0"/>
              <a:t>Degrees Matrix </a:t>
            </a:r>
            <a:r>
              <a:rPr lang="en-US" dirty="0"/>
              <a:t>(s3617)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  <p:sp>
        <p:nvSpPr>
          <p:cNvPr id="348" name="Shape 348"/>
          <p:cNvSpPr txBox="1"/>
          <p:nvPr/>
        </p:nvSpPr>
        <p:spPr>
          <a:xfrm>
            <a:off x="8040029" y="2112500"/>
            <a:ext cx="4005671" cy="44455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900" dirty="0">
                <a:solidFill>
                  <a:srgbClr val="A6BCD7"/>
                </a:solidFill>
              </a:rPr>
              <a:t>Inputs:  adjacency matrix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900" dirty="0">
                <a:solidFill>
                  <a:srgbClr val="A6BCD7"/>
                </a:solidFill>
              </a:rPr>
              <a:t>Outputs:  </a:t>
            </a:r>
            <a:r>
              <a:rPr lang="en-US" sz="1900" dirty="0" smtClean="0">
                <a:solidFill>
                  <a:srgbClr val="A6BCD7"/>
                </a:solidFill>
              </a:rPr>
              <a:t>degrees matrix</a:t>
            </a:r>
            <a:endParaRPr lang="en-US" sz="19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9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dirty="0">
                <a:solidFill>
                  <a:srgbClr val="A6BCD7"/>
                </a:solidFill>
              </a:rPr>
              <a:t>Each </a:t>
            </a:r>
            <a:r>
              <a:rPr lang="en-US" sz="1900" dirty="0" smtClean="0">
                <a:solidFill>
                  <a:srgbClr val="A6BCD7"/>
                </a:solidFill>
              </a:rPr>
              <a:t>point is </a:t>
            </a:r>
            <a:r>
              <a:rPr lang="en-US" sz="1900" dirty="0">
                <a:solidFill>
                  <a:srgbClr val="A6BCD7"/>
                </a:solidFill>
              </a:rPr>
              <a:t>one of </a:t>
            </a:r>
            <a:r>
              <a:rPr lang="en-US" sz="1900" dirty="0" smtClean="0">
                <a:solidFill>
                  <a:srgbClr val="A6BCD7"/>
                </a:solidFill>
              </a:rPr>
              <a:t>10,000 </a:t>
            </a:r>
            <a:r>
              <a:rPr lang="en-US" sz="1900" dirty="0">
                <a:solidFill>
                  <a:srgbClr val="A6BCD7"/>
                </a:solidFill>
              </a:rPr>
              <a:t>brightest points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dirty="0">
                <a:solidFill>
                  <a:srgbClr val="A6BCD7"/>
                </a:solidFill>
              </a:rPr>
              <a:t>Density graph shows the relative activity of given areas (brighter areas are more active)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dirty="0">
                <a:solidFill>
                  <a:srgbClr val="A6BCD7"/>
                </a:solidFill>
              </a:rPr>
              <a:t>C</a:t>
            </a:r>
            <a:r>
              <a:rPr lang="en-US" sz="1900" dirty="0" smtClean="0">
                <a:solidFill>
                  <a:srgbClr val="A6BCD7"/>
                </a:solidFill>
              </a:rPr>
              <a:t>olored </a:t>
            </a:r>
            <a:r>
              <a:rPr lang="en-US" sz="1900" dirty="0">
                <a:solidFill>
                  <a:srgbClr val="A6BCD7"/>
                </a:solidFill>
              </a:rPr>
              <a:t>by the number of edges </a:t>
            </a:r>
            <a:r>
              <a:rPr lang="en-US" sz="1900" dirty="0" smtClean="0">
                <a:solidFill>
                  <a:srgbClr val="A6BCD7"/>
                </a:solidFill>
              </a:rPr>
              <a:t>(</a:t>
            </a:r>
            <a:r>
              <a:rPr lang="en-US" sz="1900" u="sng" dirty="0" smtClean="0">
                <a:solidFill>
                  <a:schemeClr val="hlink"/>
                </a:solidFill>
                <a:hlinkClick r:id="rId3"/>
              </a:rPr>
              <a:t>interactive heatmap</a:t>
            </a:r>
            <a:r>
              <a:rPr lang="en-US" sz="1900" dirty="0" smtClean="0">
                <a:solidFill>
                  <a:srgbClr val="A6BCD7"/>
                </a:solidFill>
              </a:rPr>
              <a:t>)</a:t>
            </a:r>
            <a:endParaRPr lang="en-US" sz="19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u="sng" dirty="0">
                <a:solidFill>
                  <a:schemeClr val="hlink"/>
                </a:solidFill>
                <a:hlinkClick r:id="rId4"/>
              </a:rPr>
              <a:t>Link to documentation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u="sng" dirty="0">
                <a:solidFill>
                  <a:schemeClr val="hlink"/>
                </a:solidFill>
                <a:hlinkClick r:id="rId5"/>
              </a:rPr>
              <a:t>Link to interactive plot in cloud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6199" y="2112500"/>
            <a:ext cx="3985051" cy="414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1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>
            <a:off x="0" y="0"/>
            <a:ext cx="1217980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5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838200" y="-58621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Connectivity Estimates (s3617)</a:t>
            </a:r>
          </a:p>
        </p:txBody>
      </p:sp>
      <p:sp>
        <p:nvSpPr>
          <p:cNvPr id="436" name="Shape 436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  <p:sp>
        <p:nvSpPr>
          <p:cNvPr id="437" name="Shape 437"/>
          <p:cNvSpPr txBox="1"/>
          <p:nvPr/>
        </p:nvSpPr>
        <p:spPr>
          <a:xfrm>
            <a:off x="8788000" y="1148576"/>
            <a:ext cx="3257700" cy="4849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Inputs:  </a:t>
            </a:r>
            <a:r>
              <a:rPr lang="en-US" sz="2000" dirty="0" smtClean="0">
                <a:solidFill>
                  <a:srgbClr val="A6BCD7"/>
                </a:solidFill>
              </a:rPr>
              <a:t>Epsilon ball graph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Outputs: </a:t>
            </a:r>
            <a:r>
              <a:rPr lang="en-US" sz="2000" dirty="0" smtClean="0">
                <a:solidFill>
                  <a:srgbClr val="A6BCD7"/>
                </a:solidFill>
              </a:rPr>
              <a:t> Inter-region connectivity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Similarity matrix showing estimated connectivity between given brain regions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Generated by calculating spectrally-embedded results from </a:t>
            </a:r>
            <a:r>
              <a:rPr lang="en-US" sz="2000" dirty="0" err="1">
                <a:solidFill>
                  <a:srgbClr val="A6BCD7"/>
                </a:solidFill>
              </a:rPr>
              <a:t>graphML</a:t>
            </a:r>
            <a:r>
              <a:rPr lang="en-US" sz="2000" dirty="0">
                <a:solidFill>
                  <a:srgbClr val="A6BCD7"/>
                </a:solidFill>
              </a:rPr>
              <a:t> and epsilon ball graphs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Link to documentation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Link to interactive plot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u="sng" dirty="0">
                <a:solidFill>
                  <a:schemeClr val="hlink"/>
                </a:solidFill>
                <a:hlinkClick r:id="rId4"/>
              </a:rPr>
              <a:t>Link to spectral embedding in 3D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54" y="1467622"/>
            <a:ext cx="5255708" cy="4961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6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376" name="Shape 37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377" name="Shape 37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10727734" y="5867398"/>
            <a:ext cx="1464300" cy="6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Docs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>
            <a:off x="0" y="0"/>
            <a:ext cx="12179808" cy="594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CLARITY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1120000" y="1480565"/>
            <a:ext cx="10233799" cy="4816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</a:pPr>
            <a:r>
              <a:rPr lang="en-US" dirty="0" smtClean="0"/>
              <a:t>Large-scale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brain</a:t>
            </a:r>
            <a:r>
              <a:rPr lang="en-US" dirty="0"/>
              <a:t> </a:t>
            </a:r>
            <a:r>
              <a:rPr lang="en-US" dirty="0" smtClean="0"/>
              <a:t>visualization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damaging 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structural integrity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</a:pPr>
            <a:r>
              <a:rPr lang="en-US" dirty="0"/>
              <a:t>Unprecedented connectivity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/>
              <a:t>estimates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</a:pPr>
            <a:r>
              <a:rPr lang="en-US" dirty="0"/>
              <a:t>F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unction estimation</a:t>
            </a:r>
            <a:r>
              <a:rPr lang="en-US" dirty="0"/>
              <a:t> for whole </a:t>
            </a:r>
            <a:r>
              <a:rPr lang="en-US" dirty="0" smtClean="0"/>
              <a:t>brains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Web </a:t>
            </a:r>
            <a:r>
              <a:rPr lang="en-US" dirty="0" smtClean="0"/>
              <a:t>Service (and Demo)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91" y="1690687"/>
            <a:ext cx="8811323" cy="4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4800"/>
              <a:t>CLARITY</a:t>
            </a:r>
            <a:r>
              <a:rPr lang="en-US" sz="48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 analysis is underdeveloped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/>
              <a:t>5/16/17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143788"/>
              </p:ext>
            </p:extLst>
          </p:nvPr>
        </p:nvGraphicFramePr>
        <p:xfrm>
          <a:off x="1106447" y="1720912"/>
          <a:ext cx="9933260" cy="4524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652"/>
                <a:gridCol w="1986652"/>
                <a:gridCol w="1986652"/>
                <a:gridCol w="1986652"/>
                <a:gridCol w="1986652"/>
              </a:tblGrid>
              <a:tr h="1203957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 smtClean="0"/>
                    </a:p>
                    <a:p>
                      <a:pPr algn="ctr"/>
                      <a:r>
                        <a:rPr lang="en-US" sz="2500" baseline="0" dirty="0" smtClean="0"/>
                        <a:t>One Click</a:t>
                      </a:r>
                      <a:endParaRPr lang="en-US" sz="2500" dirty="0" smtClean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 smtClean="0"/>
                    </a:p>
                    <a:p>
                      <a:pPr algn="ctr"/>
                      <a:r>
                        <a:rPr lang="en-US" sz="2500" dirty="0" smtClean="0"/>
                        <a:t>Scalability</a:t>
                      </a:r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 smtClean="0"/>
                    </a:p>
                    <a:p>
                      <a:pPr algn="ctr"/>
                      <a:r>
                        <a:rPr lang="en-US" sz="2500" dirty="0" smtClean="0"/>
                        <a:t>Interactive</a:t>
                      </a:r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 smtClean="0"/>
                    </a:p>
                  </a:txBody>
                  <a:tcPr marL="111211" marR="111211" marT="55605" marB="55605"/>
                </a:tc>
              </a:tr>
              <a:tr h="862783">
                <a:tc>
                  <a:txBody>
                    <a:bodyPr/>
                    <a:lstStyle/>
                    <a:p>
                      <a:pPr algn="ctr"/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</a:tr>
              <a:tr h="862783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Clarity </a:t>
                      </a:r>
                      <a:r>
                        <a:rPr lang="en-US" sz="2500" dirty="0" err="1" smtClean="0"/>
                        <a:t>Tractograph</a:t>
                      </a:r>
                      <a:endParaRPr lang="en-US" sz="2500" dirty="0" smtClean="0"/>
                    </a:p>
                    <a:p>
                      <a:pPr algn="ctr"/>
                      <a:r>
                        <a:rPr lang="en-US" sz="2500" dirty="0" smtClean="0"/>
                        <a:t>Toolkit</a:t>
                      </a:r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</a:tr>
              <a:tr h="1203957">
                <a:tc>
                  <a:txBody>
                    <a:bodyPr/>
                    <a:lstStyle/>
                    <a:p>
                      <a:pPr algn="ctr"/>
                      <a:endParaRPr lang="en-US" sz="2500" baseline="0" dirty="0" smtClean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302411" y="3071652"/>
            <a:ext cx="153599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 err="1"/>
              <a:t>ClarityViz</a:t>
            </a:r>
            <a:endParaRPr lang="en-US" sz="2500" dirty="0"/>
          </a:p>
        </p:txBody>
      </p:sp>
      <p:sp>
        <p:nvSpPr>
          <p:cNvPr id="6" name="Rectangle 5"/>
          <p:cNvSpPr/>
          <p:nvPr/>
        </p:nvSpPr>
        <p:spPr>
          <a:xfrm>
            <a:off x="3802520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12" name="Rectangle 11"/>
          <p:cNvSpPr/>
          <p:nvPr/>
        </p:nvSpPr>
        <p:spPr>
          <a:xfrm>
            <a:off x="5869655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13" name="Rectangle 12"/>
          <p:cNvSpPr/>
          <p:nvPr/>
        </p:nvSpPr>
        <p:spPr>
          <a:xfrm>
            <a:off x="9858075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7" name="Rectangle 6"/>
          <p:cNvSpPr/>
          <p:nvPr/>
        </p:nvSpPr>
        <p:spPr>
          <a:xfrm>
            <a:off x="9124007" y="2158537"/>
            <a:ext cx="18822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+mn-lt"/>
              </a:rPr>
              <a:t>Connectivity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63865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19" name="Rectangle 18"/>
          <p:cNvSpPr/>
          <p:nvPr/>
        </p:nvSpPr>
        <p:spPr>
          <a:xfrm>
            <a:off x="7863865" y="4093847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20" name="Rectangle 19"/>
          <p:cNvSpPr/>
          <p:nvPr/>
        </p:nvSpPr>
        <p:spPr>
          <a:xfrm>
            <a:off x="1578129" y="5398540"/>
            <a:ext cx="98456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 err="1" smtClean="0"/>
              <a:t>DiPy</a:t>
            </a:r>
            <a:r>
              <a:rPr lang="en-US" sz="2500" dirty="0"/>
              <a:t>*</a:t>
            </a:r>
            <a:endParaRPr lang="en-US" sz="25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5869655" y="5398540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22" name="Rectangle 21"/>
          <p:cNvSpPr/>
          <p:nvPr/>
        </p:nvSpPr>
        <p:spPr>
          <a:xfrm>
            <a:off x="7863865" y="5398540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23" name="Rectangle 22"/>
          <p:cNvSpPr/>
          <p:nvPr/>
        </p:nvSpPr>
        <p:spPr>
          <a:xfrm>
            <a:off x="9858075" y="5398540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9" name="Rectangle 8"/>
          <p:cNvSpPr/>
          <p:nvPr/>
        </p:nvSpPr>
        <p:spPr>
          <a:xfrm>
            <a:off x="1155188" y="5958611"/>
            <a:ext cx="45319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*designed </a:t>
            </a:r>
            <a:r>
              <a:rPr lang="en-US" smtClean="0"/>
              <a:t>for diffusion imaging, not CLARITY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664264" y="365125"/>
            <a:ext cx="1086347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3 click </a:t>
            </a:r>
            <a:r>
              <a:rPr lang="en-US" sz="4400"/>
              <a:t>visualization pipeline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1120000" y="1480565"/>
            <a:ext cx="10233799" cy="4816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pen-source visualization and analysis pipeline which can be installed via </a:t>
            </a:r>
            <a:r>
              <a:rPr lang="en-US" sz="2800" b="0" i="0" u="none" strike="noStrike" cap="none" dirty="0" err="1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PyPi</a:t>
            </a:r>
            <a:endParaRPr lang="en-US" sz="2800" b="0" i="0" u="none" strike="noStrike" cap="none" dirty="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ackaged to </a:t>
            </a:r>
            <a:r>
              <a:rPr lang="en-US" dirty="0" smtClean="0"/>
              <a:t>run 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on any modern operating system (OSX, Windows, Linux)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Implemented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en-US" dirty="0" smtClean="0"/>
              <a:t>scalable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cloud-computing 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web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lang="en-US" sz="2800" b="0" i="0" u="none" strike="noStrike" cap="none" dirty="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80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dirty="0" err="1"/>
              <a:t>ClarityViz</a:t>
            </a:r>
            <a:endParaRPr lang="en-US" dirty="0"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5"/>
          <a:stretch/>
        </p:blipFill>
        <p:spPr>
          <a:xfrm>
            <a:off x="0" y="501800"/>
            <a:ext cx="12179808" cy="57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4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Find Locally Brightest Points in High Background Setting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pic>
        <p:nvPicPr>
          <p:cNvPr id="290" name="Shape 290" descr="Screen Shot 2017-04-27 at 10.30.4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43224"/>
            <a:ext cx="4581525" cy="36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 descr="Screen Shot 2017-04-27 at 10.30.46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924" y="1843224"/>
            <a:ext cx="4594025" cy="3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913200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Raw Image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6192925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Post-CLAHE bright points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9448800" y="5232325"/>
            <a:ext cx="27432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5"/>
              </a:rPr>
              <a:t>CLAHE Docs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6"/>
              </a:rPr>
              <a:t>Subsample Docs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Find Locally Brightest Points in Low Background Setting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022" y="1843225"/>
            <a:ext cx="4048500" cy="37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525" y="1843225"/>
            <a:ext cx="3914936" cy="37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913200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Raw Image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6192925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Post-CLAHE bright points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9448800" y="5232325"/>
            <a:ext cx="27432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5"/>
              </a:rPr>
              <a:t>CLAHE Docs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6"/>
              </a:rPr>
              <a:t>Subsample Docs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dirty="0" err="1"/>
              <a:t>ClarityViz</a:t>
            </a:r>
            <a:endParaRPr lang="en-US" dirty="0"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1"/>
          <a:stretch/>
        </p:blipFill>
        <p:spPr>
          <a:xfrm>
            <a:off x="0" y="1"/>
            <a:ext cx="12179808" cy="61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rgbClr val="000000"/>
      </a:dk1>
      <a:lt1>
        <a:srgbClr val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482</Words>
  <Application>Microsoft Macintosh PowerPoint</Application>
  <PresentationFormat>Widescreen</PresentationFormat>
  <Paragraphs>155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Corbel</vt:lpstr>
      <vt:lpstr>Arial</vt:lpstr>
      <vt:lpstr>Depth</vt:lpstr>
      <vt:lpstr>simple-light-2</vt:lpstr>
      <vt:lpstr>Clviz – Clarity analysis and visualization</vt:lpstr>
      <vt:lpstr>CLARITY</vt:lpstr>
      <vt:lpstr>CLARITY analysis is underdeveloped</vt:lpstr>
      <vt:lpstr>3 click visualization pipeline</vt:lpstr>
      <vt:lpstr>PowerPoint Presentation</vt:lpstr>
      <vt:lpstr>PowerPoint Presentation</vt:lpstr>
      <vt:lpstr>Find Locally Brightest Points in High Background Setting</vt:lpstr>
      <vt:lpstr>Find Locally Brightest Points in Low Background Setting</vt:lpstr>
      <vt:lpstr>PowerPoint Presentation</vt:lpstr>
      <vt:lpstr>Interactive 3D Plot of Brightest Points with Atlas Regions (s3617)</vt:lpstr>
      <vt:lpstr>PowerPoint Presentation</vt:lpstr>
      <vt:lpstr>Interactive 3D Plot of Epsilon Ball Connected Graph (s3617)</vt:lpstr>
      <vt:lpstr>PowerPoint Presentation</vt:lpstr>
      <vt:lpstr>Interactive 3D Plot of Degrees Matrix (s3617)</vt:lpstr>
      <vt:lpstr>PowerPoint Presentation</vt:lpstr>
      <vt:lpstr>PowerPoint Presentation</vt:lpstr>
      <vt:lpstr>Connectivity Estimates (s3617)</vt:lpstr>
      <vt:lpstr>PowerPoint Presentation</vt:lpstr>
      <vt:lpstr>PowerPoint Presentation</vt:lpstr>
      <vt:lpstr>Live Web Service (and Demo)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Clviz – Clarity analysis and visualization</dc:title>
  <dc:subject/>
  <dc:creator/>
  <cp:keywords/>
  <dc:description/>
  <cp:lastModifiedBy>Tony Sun</cp:lastModifiedBy>
  <cp:revision>84</cp:revision>
  <dcterms:modified xsi:type="dcterms:W3CDTF">2017-05-16T08:59:39Z</dcterms:modified>
  <cp:category/>
</cp:coreProperties>
</file>